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8" name="Google Shape;19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2" name="Google Shape;19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2"/>
          <p:cNvGrpSpPr/>
          <p:nvPr/>
        </p:nvGrpSpPr>
        <p:grpSpPr>
          <a:xfrm>
            <a:off x="0" y="-8467"/>
            <a:ext cx="12192000" cy="6866467"/>
            <a:chOff x="0" y="-8467"/>
            <a:chExt cx="12192000" cy="6866467"/>
          </a:xfrm>
        </p:grpSpPr>
        <p:cxnSp>
          <p:nvCxnSpPr>
            <p:cNvPr id="24" name="Google Shape;24;p2"/>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2"/>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2"/>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2"/>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2"/>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2"/>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2"/>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2"/>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6" name="Google Shape;36;p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11"/>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1"/>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3" name="Google Shape;93;p1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12"/>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2"/>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9" name="Google Shape;99;p12"/>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1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1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
        <p:nvSpPr>
          <p:cNvPr id="103" name="Google Shape;103;p12"/>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8000">
                <a:solidFill>
                  <a:srgbClr val="BFE471"/>
                </a:solidFill>
                <a:latin typeface="Arial"/>
                <a:ea typeface="Arial"/>
                <a:cs typeface="Arial"/>
                <a:sym typeface="Arial"/>
              </a:rPr>
              <a:t>“</a:t>
            </a:r>
            <a:endParaRPr/>
          </a:p>
        </p:txBody>
      </p:sp>
      <p:sp>
        <p:nvSpPr>
          <p:cNvPr id="104" name="Google Shape;104;p12"/>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8000">
                <a:solidFill>
                  <a:srgbClr val="BFE471"/>
                </a:solidFill>
                <a:latin typeface="Arial"/>
                <a:ea typeface="Arial"/>
                <a:cs typeface="Arial"/>
                <a:sym typeface="Arial"/>
              </a:rPr>
              <a:t>”</a:t>
            </a:r>
            <a:endParaRPr sz="1800">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13"/>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13"/>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8" name="Google Shape;108;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1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4"/>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14"/>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
        <p:nvSpPr>
          <p:cNvPr id="118" name="Google Shape;118;p1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8000">
                <a:solidFill>
                  <a:srgbClr val="BFE471"/>
                </a:solidFill>
                <a:latin typeface="Arial"/>
                <a:ea typeface="Arial"/>
                <a:cs typeface="Arial"/>
                <a:sym typeface="Arial"/>
              </a:rPr>
              <a:t>“</a:t>
            </a:r>
            <a:endParaRPr/>
          </a:p>
        </p:txBody>
      </p:sp>
      <p:sp>
        <p:nvSpPr>
          <p:cNvPr id="119" name="Google Shape;119;p1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8000">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15"/>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15"/>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3" name="Google Shape;123;p15"/>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4" name="Google Shape;124;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7"/>
        <p:cNvGrpSpPr/>
        <p:nvPr/>
      </p:nvGrpSpPr>
      <p:grpSpPr>
        <a:xfrm>
          <a:off x="0" y="0"/>
          <a:ext cx="0" cy="0"/>
          <a:chOff x="0" y="0"/>
          <a:chExt cx="0" cy="0"/>
        </a:xfrm>
      </p:grpSpPr>
      <p:sp>
        <p:nvSpPr>
          <p:cNvPr id="128" name="Google Shape;128;p1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16"/>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3"/>
        <p:cNvGrpSpPr/>
        <p:nvPr/>
      </p:nvGrpSpPr>
      <p:grpSpPr>
        <a:xfrm>
          <a:off x="0" y="0"/>
          <a:ext cx="0" cy="0"/>
          <a:chOff x="0" y="0"/>
          <a:chExt cx="0" cy="0"/>
        </a:xfrm>
      </p:grpSpPr>
      <p:sp>
        <p:nvSpPr>
          <p:cNvPr id="134" name="Google Shape;134;p17"/>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17"/>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6" name="Google Shape;136;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2" name="Google Shape;42;p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
        <p:cNvGrpSpPr/>
        <p:nvPr/>
      </p:nvGrpSpPr>
      <p:grpSpPr>
        <a:xfrm>
          <a:off x="0" y="0"/>
          <a:ext cx="0" cy="0"/>
          <a:chOff x="0" y="0"/>
          <a:chExt cx="0" cy="0"/>
        </a:xfrm>
      </p:grpSpPr>
      <p:sp>
        <p:nvSpPr>
          <p:cNvPr id="46" name="Google Shape;46;p4"/>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48" name="Google Shape;48;p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1"/>
        <p:cNvGrpSpPr/>
        <p:nvPr/>
      </p:nvGrpSpPr>
      <p:grpSpPr>
        <a:xfrm>
          <a:off x="0" y="0"/>
          <a:ext cx="0" cy="0"/>
          <a:chOff x="0" y="0"/>
          <a:chExt cx="0" cy="0"/>
        </a:xfrm>
      </p:grpSpPr>
      <p:sp>
        <p:nvSpPr>
          <p:cNvPr id="52" name="Google Shape;52;p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5"/>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4" name="Google Shape;54;p5"/>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5" name="Google Shape;55;p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6"/>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6"/>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6"/>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6"/>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9"/>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9"/>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9" name="Google Shape;79;p9"/>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0" name="Google Shape;80;p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3"/>
        <p:cNvGrpSpPr/>
        <p:nvPr/>
      </p:nvGrpSpPr>
      <p:grpSpPr>
        <a:xfrm>
          <a:off x="0" y="0"/>
          <a:ext cx="0" cy="0"/>
          <a:chOff x="0" y="0"/>
          <a:chExt cx="0" cy="0"/>
        </a:xfrm>
      </p:grpSpPr>
      <p:sp>
        <p:nvSpPr>
          <p:cNvPr id="84" name="Google Shape;84;p10"/>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0"/>
          <p:cNvSpPr>
            <a:spLocks noGrp="1"/>
          </p:cNvSpPr>
          <p:nvPr>
            <p:ph type="pic" idx="2"/>
          </p:nvPr>
        </p:nvSpPr>
        <p:spPr>
          <a:xfrm>
            <a:off x="677334" y="609600"/>
            <a:ext cx="8596668" cy="3845718"/>
          </a:xfrm>
          <a:prstGeom prst="rect">
            <a:avLst/>
          </a:prstGeom>
          <a:noFill/>
          <a:ln>
            <a:noFill/>
          </a:ln>
        </p:spPr>
      </p:sp>
      <p:sp>
        <p:nvSpPr>
          <p:cNvPr id="86" name="Google Shape;86;p10"/>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7" name="Google Shape;87;p1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1"/>
          <p:cNvGrpSpPr/>
          <p:nvPr/>
        </p:nvGrpSpPr>
        <p:grpSpPr>
          <a:xfrm>
            <a:off x="0" y="-8467"/>
            <a:ext cx="12192000" cy="6866467"/>
            <a:chOff x="0" y="-8467"/>
            <a:chExt cx="12192000" cy="6866467"/>
          </a:xfrm>
        </p:grpSpPr>
        <p:cxnSp>
          <p:nvCxnSpPr>
            <p:cNvPr id="7" name="Google Shape;7;p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chools.ruthmiskin.com/training/view/nzON0ZXj/XQcxNuP8"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8"/>
          <p:cNvSpPr txBox="1">
            <a:spLocks noGrp="1"/>
          </p:cNvSpPr>
          <p:nvPr>
            <p:ph type="ctrTitle"/>
          </p:nvPr>
        </p:nvSpPr>
        <p:spPr>
          <a:xfrm>
            <a:off x="1406859" y="2404534"/>
            <a:ext cx="7766936" cy="164630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accent1"/>
              </a:buClr>
              <a:buSzPts val="5400"/>
              <a:buFont typeface="Trebuchet MS"/>
              <a:buNone/>
            </a:pPr>
            <a:r>
              <a:rPr lang="en-GB"/>
              <a:t>Supporting your child’s writing in Reception </a:t>
            </a:r>
            <a:endParaRPr/>
          </a:p>
        </p:txBody>
      </p:sp>
      <p:pic>
        <p:nvPicPr>
          <p:cNvPr id="144" name="Google Shape;144;p18"/>
          <p:cNvPicPr preferRelativeResize="0"/>
          <p:nvPr/>
        </p:nvPicPr>
        <p:blipFill rotWithShape="1">
          <a:blip r:embed="rId3">
            <a:alphaModFix/>
          </a:blip>
          <a:srcRect/>
          <a:stretch/>
        </p:blipFill>
        <p:spPr>
          <a:xfrm>
            <a:off x="10167220" y="131849"/>
            <a:ext cx="1745032" cy="24762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GB"/>
              <a:t>Working towards expected</a:t>
            </a:r>
            <a:endParaRPr/>
          </a:p>
        </p:txBody>
      </p:sp>
      <p:sp>
        <p:nvSpPr>
          <p:cNvPr id="201" name="Google Shape;201;p27"/>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920"/>
              <a:buChar char="►"/>
            </a:pPr>
            <a:r>
              <a:rPr lang="en-GB" sz="2400"/>
              <a:t>Fine motor practise-  tweezers, threading.</a:t>
            </a:r>
            <a:endParaRPr/>
          </a:p>
          <a:p>
            <a:pPr marL="342900" lvl="0" indent="-342900" algn="l" rtl="0">
              <a:spcBef>
                <a:spcPts val="1000"/>
              </a:spcBef>
              <a:spcAft>
                <a:spcPts val="0"/>
              </a:spcAft>
              <a:buSzPts val="1920"/>
              <a:buChar char="►"/>
            </a:pPr>
            <a:r>
              <a:rPr lang="en-GB" sz="2400"/>
              <a:t>Practise writing these shapes.</a:t>
            </a:r>
            <a:endParaRPr/>
          </a:p>
          <a:p>
            <a:pPr marL="342900" lvl="0" indent="-342900" algn="l" rtl="0">
              <a:spcBef>
                <a:spcPts val="1000"/>
              </a:spcBef>
              <a:spcAft>
                <a:spcPts val="0"/>
              </a:spcAft>
              <a:buSzPts val="1920"/>
              <a:buChar char="►"/>
            </a:pPr>
            <a:r>
              <a:rPr lang="en-GB" sz="2400"/>
              <a:t>Lots of verbal sentence practise. </a:t>
            </a:r>
            <a:endParaRPr/>
          </a:p>
          <a:p>
            <a:pPr marL="342900" lvl="0" indent="-342900" algn="l" rtl="0">
              <a:spcBef>
                <a:spcPts val="1000"/>
              </a:spcBef>
              <a:spcAft>
                <a:spcPts val="0"/>
              </a:spcAft>
              <a:buSzPts val="1920"/>
              <a:buChar char="►"/>
            </a:pPr>
            <a:r>
              <a:rPr lang="en-GB" sz="2400"/>
              <a:t>Focus on recognising sounds.</a:t>
            </a:r>
            <a:endParaRPr/>
          </a:p>
          <a:p>
            <a:pPr marL="0" lvl="0" indent="0" algn="l" rtl="0">
              <a:spcBef>
                <a:spcPts val="1000"/>
              </a:spcBef>
              <a:spcAft>
                <a:spcPts val="0"/>
              </a:spcAft>
              <a:buSzPts val="1920"/>
              <a:buNone/>
            </a:pPr>
            <a:endParaRPr sz="2400"/>
          </a:p>
          <a:p>
            <a:pPr marL="342900" lvl="0" indent="-251459" algn="l" rtl="0">
              <a:spcBef>
                <a:spcPts val="1000"/>
              </a:spcBef>
              <a:spcAft>
                <a:spcPts val="0"/>
              </a:spcAft>
              <a:buSzPts val="1440"/>
              <a:buNone/>
            </a:pPr>
            <a:endParaRPr/>
          </a:p>
          <a:p>
            <a:pPr marL="342900" lvl="0" indent="-251459" algn="l" rtl="0">
              <a:spcBef>
                <a:spcPts val="1000"/>
              </a:spcBef>
              <a:spcAft>
                <a:spcPts val="0"/>
              </a:spcAft>
              <a:buSzPts val="1440"/>
              <a:buNone/>
            </a:pPr>
            <a:endParaRPr/>
          </a:p>
        </p:txBody>
      </p:sp>
      <p:pic>
        <p:nvPicPr>
          <p:cNvPr id="202" name="Google Shape;202;p27"/>
          <p:cNvPicPr preferRelativeResize="0"/>
          <p:nvPr/>
        </p:nvPicPr>
        <p:blipFill rotWithShape="1">
          <a:blip r:embed="rId3">
            <a:alphaModFix/>
          </a:blip>
          <a:srcRect/>
          <a:stretch/>
        </p:blipFill>
        <p:spPr>
          <a:xfrm>
            <a:off x="5927001" y="2753451"/>
            <a:ext cx="3560626" cy="39426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endParaRPr/>
          </a:p>
        </p:txBody>
      </p:sp>
      <p:sp>
        <p:nvSpPr>
          <p:cNvPr id="208" name="Google Shape;208;p2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920"/>
              <a:buChar char="►"/>
            </a:pPr>
            <a:r>
              <a:rPr lang="en-GB" sz="2400"/>
              <a:t>If you feel that you still require help with supporting your child’s writing then please dojo me and I, or your child’s class teacher can help on a 1:1 basis.</a:t>
            </a:r>
            <a:endParaRPr/>
          </a:p>
          <a:p>
            <a:pPr marL="342900" lvl="0" indent="-220980" algn="l" rtl="0">
              <a:spcBef>
                <a:spcPts val="1000"/>
              </a:spcBef>
              <a:spcAft>
                <a:spcPts val="0"/>
              </a:spcAft>
              <a:buSzPts val="1920"/>
              <a:buNone/>
            </a:pPr>
            <a:endParaRPr sz="2400"/>
          </a:p>
          <a:p>
            <a:pPr marL="342900" lvl="0" indent="-342900" algn="l" rtl="0">
              <a:spcBef>
                <a:spcPts val="1000"/>
              </a:spcBef>
              <a:spcAft>
                <a:spcPts val="0"/>
              </a:spcAft>
              <a:buSzPts val="1920"/>
              <a:buChar char="►"/>
            </a:pPr>
            <a:r>
              <a:rPr lang="en-GB" sz="2400"/>
              <a:t>We will begin to send writing homework again that will be sent out on a Friday and taken out of reading packs on a Thursday. </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Google Shape;149;p19"/>
          <p:cNvPicPr preferRelativeResize="0">
            <a:picLocks noGrp="1"/>
          </p:cNvPicPr>
          <p:nvPr>
            <p:ph type="body" idx="1"/>
          </p:nvPr>
        </p:nvPicPr>
        <p:blipFill rotWithShape="1">
          <a:blip r:embed="rId3">
            <a:alphaModFix/>
          </a:blip>
          <a:srcRect/>
          <a:stretch/>
        </p:blipFill>
        <p:spPr>
          <a:xfrm>
            <a:off x="1665962" y="1405797"/>
            <a:ext cx="3678956" cy="5169366"/>
          </a:xfrm>
          <a:prstGeom prst="rect">
            <a:avLst/>
          </a:prstGeom>
          <a:noFill/>
          <a:ln>
            <a:noFill/>
          </a:ln>
        </p:spPr>
      </p:pic>
      <p:pic>
        <p:nvPicPr>
          <p:cNvPr id="150" name="Google Shape;150;p19"/>
          <p:cNvPicPr preferRelativeResize="0"/>
          <p:nvPr/>
        </p:nvPicPr>
        <p:blipFill rotWithShape="1">
          <a:blip r:embed="rId4">
            <a:alphaModFix/>
          </a:blip>
          <a:srcRect/>
          <a:stretch/>
        </p:blipFill>
        <p:spPr>
          <a:xfrm>
            <a:off x="7277622" y="1405797"/>
            <a:ext cx="4034946" cy="5146266"/>
          </a:xfrm>
          <a:prstGeom prst="rect">
            <a:avLst/>
          </a:prstGeom>
          <a:noFill/>
          <a:ln>
            <a:noFill/>
          </a:ln>
        </p:spPr>
      </p:pic>
      <p:sp>
        <p:nvSpPr>
          <p:cNvPr id="151" name="Google Shape;151;p19"/>
          <p:cNvSpPr txBox="1"/>
          <p:nvPr/>
        </p:nvSpPr>
        <p:spPr>
          <a:xfrm>
            <a:off x="2655519" y="350729"/>
            <a:ext cx="11523945"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800" b="1" i="0" u="none" strike="noStrike" cap="none">
                <a:solidFill>
                  <a:schemeClr val="dk1"/>
                </a:solidFill>
                <a:latin typeface="Calibri"/>
                <a:ea typeface="Calibri"/>
                <a:cs typeface="Calibri"/>
                <a:sym typeface="Calibri"/>
              </a:rPr>
              <a:t>Expected level of writing to meet the ELG</a:t>
            </a:r>
            <a:endParaRPr sz="2800" b="1">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GB"/>
              <a:t>Writing in EYFS</a:t>
            </a:r>
            <a:endParaRPr/>
          </a:p>
        </p:txBody>
      </p:sp>
      <p:sp>
        <p:nvSpPr>
          <p:cNvPr id="157" name="Google Shape;157;p20"/>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SzPts val="2240"/>
              <a:buChar char="►"/>
            </a:pPr>
            <a:r>
              <a:rPr lang="en-GB" sz="2800"/>
              <a:t>Write recognisable letters, most of which are correctly formed.</a:t>
            </a:r>
            <a:endParaRPr/>
          </a:p>
          <a:p>
            <a:pPr marL="342900" lvl="0" indent="-342900" algn="l" rtl="0">
              <a:spcBef>
                <a:spcPts val="1000"/>
              </a:spcBef>
              <a:spcAft>
                <a:spcPts val="0"/>
              </a:spcAft>
              <a:buSzPts val="2240"/>
              <a:buChar char="►"/>
            </a:pPr>
            <a:r>
              <a:rPr lang="en-GB" sz="2800"/>
              <a:t>Spell words by identifying sounds in them and representing the sounds with a letter or letters.</a:t>
            </a:r>
            <a:endParaRPr/>
          </a:p>
          <a:p>
            <a:pPr marL="342900" lvl="0" indent="-342900" algn="l" rtl="0">
              <a:spcBef>
                <a:spcPts val="1000"/>
              </a:spcBef>
              <a:spcAft>
                <a:spcPts val="0"/>
              </a:spcAft>
              <a:buSzPts val="2240"/>
              <a:buChar char="►"/>
            </a:pPr>
            <a:r>
              <a:rPr lang="en-GB" sz="2800"/>
              <a:t>Write simple phrases and sentences that can be read by others. </a:t>
            </a:r>
            <a:endParaRPr/>
          </a:p>
          <a:p>
            <a:pPr marL="342900" lvl="0" indent="-342900" algn="l" rtl="0">
              <a:spcBef>
                <a:spcPts val="1000"/>
              </a:spcBef>
              <a:spcAft>
                <a:spcPts val="0"/>
              </a:spcAft>
              <a:buSzPts val="2240"/>
              <a:buChar char="►"/>
            </a:pPr>
            <a:r>
              <a:rPr lang="en-GB" sz="2800"/>
              <a:t>Hold a pencil effectively in preparation for fluent writing – using the tripod grip in almost all cases.</a:t>
            </a:r>
            <a:endParaRPr/>
          </a:p>
          <a:p>
            <a:pPr marL="342900" lvl="0" indent="-251459" algn="l" rtl="0">
              <a:spcBef>
                <a:spcPts val="1000"/>
              </a:spcBef>
              <a:spcAft>
                <a:spcPts val="0"/>
              </a:spcAft>
              <a:buSzPts val="1440"/>
              <a:buNone/>
            </a:pPr>
            <a:endParaRPr/>
          </a:p>
          <a:p>
            <a:pPr marL="0" lvl="0" indent="0" algn="l" rtl="0">
              <a:spcBef>
                <a:spcPts val="1000"/>
              </a:spcBef>
              <a:spcAft>
                <a:spcPts val="0"/>
              </a:spcAft>
              <a:buSzPts val="1440"/>
              <a:buNone/>
            </a:pPr>
            <a:endParaRPr/>
          </a:p>
          <a:p>
            <a:pPr marL="0" lvl="0" indent="0" algn="l" rtl="0">
              <a:spcBef>
                <a:spcPts val="1000"/>
              </a:spcBef>
              <a:spcAft>
                <a:spcPts val="0"/>
              </a:spcAft>
              <a:buSzPts val="144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1"/>
          <p:cNvSpPr txBox="1">
            <a:spLocks noGrp="1"/>
          </p:cNvSpPr>
          <p:nvPr>
            <p:ph type="title"/>
          </p:nvPr>
        </p:nvSpPr>
        <p:spPr>
          <a:xfrm>
            <a:off x="838200" y="703328"/>
            <a:ext cx="10515600" cy="1325563"/>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chemeClr val="accent1"/>
              </a:buClr>
              <a:buSzPct val="100000"/>
              <a:buFont typeface="Trebuchet MS"/>
              <a:buNone/>
            </a:pPr>
            <a:r>
              <a:rPr lang="en-GB"/>
              <a:t>Hold a pencil effectively in preparation for fluent writing – using the tripod grip in almost all cases.</a:t>
            </a:r>
            <a:br>
              <a:rPr lang="en-GB"/>
            </a:br>
            <a:endParaRPr/>
          </a:p>
        </p:txBody>
      </p:sp>
      <p:pic>
        <p:nvPicPr>
          <p:cNvPr id="163" name="Google Shape;163;p21"/>
          <p:cNvPicPr preferRelativeResize="0">
            <a:picLocks noGrp="1"/>
          </p:cNvPicPr>
          <p:nvPr>
            <p:ph type="body" idx="1"/>
          </p:nvPr>
        </p:nvPicPr>
        <p:blipFill rotWithShape="1">
          <a:blip r:embed="rId3">
            <a:alphaModFix/>
          </a:blip>
          <a:srcRect/>
          <a:stretch/>
        </p:blipFill>
        <p:spPr>
          <a:xfrm>
            <a:off x="255750" y="2502269"/>
            <a:ext cx="10181100" cy="2113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2"/>
          <p:cNvSpPr txBox="1">
            <a:spLocks noGrp="1"/>
          </p:cNvSpPr>
          <p:nvPr>
            <p:ph type="title"/>
          </p:nvPr>
        </p:nvSpPr>
        <p:spPr>
          <a:xfrm>
            <a:off x="838200" y="500062"/>
            <a:ext cx="10515600" cy="1325563"/>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chemeClr val="accent1"/>
              </a:buClr>
              <a:buSzPct val="100000"/>
              <a:buFont typeface="Trebuchet MS"/>
              <a:buNone/>
            </a:pPr>
            <a:r>
              <a:rPr lang="en-GB"/>
              <a:t>Write recognisable letters, most of which are correctly formed.</a:t>
            </a:r>
            <a:br>
              <a:rPr lang="en-GB"/>
            </a:br>
            <a:endParaRPr/>
          </a:p>
        </p:txBody>
      </p:sp>
      <p:sp>
        <p:nvSpPr>
          <p:cNvPr id="169" name="Google Shape;169;p22"/>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600"/>
              <a:buNone/>
            </a:pPr>
            <a:r>
              <a:rPr lang="en-GB" sz="2000"/>
              <a:t>All children were given a letter formation sheet earlier in the year and access to the RWI handwriting rhymes. There are sheets available to collect as you leave.</a:t>
            </a:r>
            <a:endParaRPr/>
          </a:p>
          <a:p>
            <a:pPr marL="0" lvl="0" indent="0" algn="l" rtl="0">
              <a:spcBef>
                <a:spcPts val="1000"/>
              </a:spcBef>
              <a:spcAft>
                <a:spcPts val="0"/>
              </a:spcAft>
              <a:buSzPts val="1440"/>
              <a:buNone/>
            </a:pPr>
            <a:endParaRPr/>
          </a:p>
          <a:p>
            <a:pPr marL="0" lvl="0" indent="0" algn="l" rtl="0">
              <a:spcBef>
                <a:spcPts val="1000"/>
              </a:spcBef>
              <a:spcAft>
                <a:spcPts val="0"/>
              </a:spcAft>
              <a:buSzPts val="1440"/>
              <a:buNone/>
            </a:pPr>
            <a:endParaRPr/>
          </a:p>
        </p:txBody>
      </p:sp>
      <p:pic>
        <p:nvPicPr>
          <p:cNvPr id="170" name="Google Shape;170;p22"/>
          <p:cNvPicPr preferRelativeResize="0"/>
          <p:nvPr/>
        </p:nvPicPr>
        <p:blipFill rotWithShape="1">
          <a:blip r:embed="rId3">
            <a:alphaModFix/>
          </a:blip>
          <a:srcRect/>
          <a:stretch/>
        </p:blipFill>
        <p:spPr>
          <a:xfrm>
            <a:off x="838200" y="3151188"/>
            <a:ext cx="2164420" cy="3191131"/>
          </a:xfrm>
          <a:prstGeom prst="rect">
            <a:avLst/>
          </a:prstGeom>
          <a:noFill/>
          <a:ln>
            <a:noFill/>
          </a:ln>
        </p:spPr>
      </p:pic>
      <p:sp>
        <p:nvSpPr>
          <p:cNvPr id="171" name="Google Shape;171;p22"/>
          <p:cNvSpPr txBox="1"/>
          <p:nvPr/>
        </p:nvSpPr>
        <p:spPr>
          <a:xfrm>
            <a:off x="2921709" y="3593145"/>
            <a:ext cx="74406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000">
                <a:solidFill>
                  <a:schemeClr val="dk1"/>
                </a:solidFill>
                <a:latin typeface="Trebuchet MS"/>
                <a:ea typeface="Trebuchet MS"/>
                <a:cs typeface="Trebuchet MS"/>
                <a:sym typeface="Trebuchet MS"/>
              </a:rPr>
              <a:t>We encourage children to write on the line and starting over to the left. If you did not get a lined writing book last term please dojo me and I can get you one. </a:t>
            </a:r>
            <a:endParaRPr sz="2000">
              <a:solidFill>
                <a:schemeClr val="dk1"/>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chemeClr val="accent1"/>
              </a:buClr>
              <a:buSzPct val="100000"/>
              <a:buFont typeface="Trebuchet MS"/>
              <a:buNone/>
            </a:pPr>
            <a:r>
              <a:rPr lang="en-GB"/>
              <a:t>Spell words by identifying sounds in them and representing the sounds with a letter or letters.</a:t>
            </a:r>
            <a:br>
              <a:rPr lang="en-GB"/>
            </a:br>
            <a:endParaRPr/>
          </a:p>
        </p:txBody>
      </p:sp>
      <p:sp>
        <p:nvSpPr>
          <p:cNvPr id="177" name="Google Shape;177;p2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GB" u="sng">
                <a:solidFill>
                  <a:schemeClr val="hlink"/>
                </a:solidFill>
                <a:hlinkClick r:id="rId3"/>
              </a:rPr>
              <a:t>https://schools.ruthmiskin.com/training/view/nzON0ZXj/XQcxNuP8</a:t>
            </a:r>
            <a:endParaRPr/>
          </a:p>
          <a:p>
            <a:pPr marL="0" lvl="0" indent="0" algn="l" rtl="0">
              <a:spcBef>
                <a:spcPts val="1000"/>
              </a:spcBef>
              <a:spcAft>
                <a:spcPts val="0"/>
              </a:spcAft>
              <a:buSzPts val="1440"/>
              <a:buNone/>
            </a:pPr>
            <a:endParaRPr/>
          </a:p>
          <a:p>
            <a:pPr marL="0" lvl="0" indent="0" algn="l" rtl="0">
              <a:spcBef>
                <a:spcPts val="1000"/>
              </a:spcBef>
              <a:spcAft>
                <a:spcPts val="0"/>
              </a:spcAft>
              <a:buSzPts val="1920"/>
              <a:buNone/>
            </a:pPr>
            <a:r>
              <a:rPr lang="en-GB" sz="2400"/>
              <a:t>We encourage children to use ‘Fred fingers’ to identify how many sounds and then attempt to write them. They have access to sound mats that they can use if needed. All children were given a sound mat earlier in the year, again there are some if you would like to collect one on the way out.</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chemeClr val="accent1"/>
              </a:buClr>
              <a:buSzPct val="100000"/>
              <a:buFont typeface="Trebuchet MS"/>
              <a:buNone/>
            </a:pPr>
            <a:r>
              <a:rPr lang="en-GB"/>
              <a:t>Write simple phrases and sentences that can be read by others. </a:t>
            </a:r>
            <a:br>
              <a:rPr lang="en-GB"/>
            </a:br>
            <a:endParaRPr/>
          </a:p>
        </p:txBody>
      </p:sp>
      <p:sp>
        <p:nvSpPr>
          <p:cNvPr id="183" name="Google Shape;183;p24"/>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920"/>
              <a:buNone/>
            </a:pPr>
            <a:r>
              <a:rPr lang="en-GB" sz="2400"/>
              <a:t>This involves the children using multiple skills at the same time which can be challenging. </a:t>
            </a:r>
            <a:endParaRPr/>
          </a:p>
          <a:p>
            <a:pPr marL="0" lvl="0" indent="0" algn="l" rtl="0">
              <a:spcBef>
                <a:spcPts val="1000"/>
              </a:spcBef>
              <a:spcAft>
                <a:spcPts val="0"/>
              </a:spcAft>
              <a:buSzPts val="1920"/>
              <a:buNone/>
            </a:pPr>
            <a:endParaRPr sz="2400"/>
          </a:p>
          <a:p>
            <a:pPr marL="0" lvl="0" indent="0" algn="l" rtl="0">
              <a:spcBef>
                <a:spcPts val="1000"/>
              </a:spcBef>
              <a:spcAft>
                <a:spcPts val="0"/>
              </a:spcAft>
              <a:buSzPts val="1920"/>
              <a:buNone/>
            </a:pPr>
            <a:r>
              <a:rPr lang="en-GB" sz="2400"/>
              <a:t>They are encouraged to think of a sentence, say the sentence, write the sentence. </a:t>
            </a:r>
            <a:endParaRPr/>
          </a:p>
          <a:p>
            <a:pPr marL="0" lvl="0" indent="0" algn="l" rtl="0">
              <a:spcBef>
                <a:spcPts val="1000"/>
              </a:spcBef>
              <a:spcAft>
                <a:spcPts val="0"/>
              </a:spcAft>
              <a:buSzPts val="1920"/>
              <a:buNone/>
            </a:pPr>
            <a:endParaRPr sz="2400"/>
          </a:p>
          <a:p>
            <a:pPr marL="0" lvl="0" indent="0" algn="l" rtl="0">
              <a:spcBef>
                <a:spcPts val="1000"/>
              </a:spcBef>
              <a:spcAft>
                <a:spcPts val="0"/>
              </a:spcAft>
              <a:buSzPts val="1920"/>
              <a:buNone/>
            </a:pPr>
            <a:r>
              <a:rPr lang="en-GB" sz="2400"/>
              <a:t>Phonetically plausible spellings.</a:t>
            </a:r>
            <a:endParaRPr/>
          </a:p>
          <a:p>
            <a:pPr marL="0" lvl="0" indent="0" algn="l" rtl="0">
              <a:spcBef>
                <a:spcPts val="1000"/>
              </a:spcBef>
              <a:spcAft>
                <a:spcPts val="0"/>
              </a:spcAft>
              <a:buSzPts val="1440"/>
              <a:buNone/>
            </a:pPr>
            <a:endParaRPr/>
          </a:p>
          <a:p>
            <a:pPr marL="0" lvl="0" indent="0" algn="l" rtl="0">
              <a:spcBef>
                <a:spcPts val="1000"/>
              </a:spcBef>
              <a:spcAft>
                <a:spcPts val="0"/>
              </a:spcAft>
              <a:buSzPts val="144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GB"/>
              <a:t>Example video</a:t>
            </a:r>
            <a:endParaRPr/>
          </a:p>
        </p:txBody>
      </p:sp>
      <p:sp>
        <p:nvSpPr>
          <p:cNvPr id="189" name="Google Shape;189;p25"/>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251459" algn="l" rtl="0">
              <a:spcBef>
                <a:spcPts val="0"/>
              </a:spcBef>
              <a:spcAft>
                <a:spcPts val="0"/>
              </a:spcAft>
              <a:buSzPts val="1440"/>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GB"/>
              <a:t>Almost inline with expected</a:t>
            </a:r>
            <a:endParaRPr/>
          </a:p>
        </p:txBody>
      </p:sp>
      <p:sp>
        <p:nvSpPr>
          <p:cNvPr id="195" name="Google Shape;195;p26"/>
          <p:cNvSpPr txBox="1">
            <a:spLocks noGrp="1"/>
          </p:cNvSpPr>
          <p:nvPr>
            <p:ph type="body" idx="1"/>
          </p:nvPr>
        </p:nvSpPr>
        <p:spPr>
          <a:xfrm>
            <a:off x="677334" y="1709652"/>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2240"/>
              <a:buChar char="►"/>
            </a:pPr>
            <a:r>
              <a:rPr lang="en-GB" sz="2800"/>
              <a:t>Practise letter formation and grapheme/ phoneme correspondence. ( how to write the sounds in the words)</a:t>
            </a:r>
            <a:endParaRPr/>
          </a:p>
          <a:p>
            <a:pPr marL="342900" lvl="0" indent="-342900" algn="l" rtl="0">
              <a:spcBef>
                <a:spcPts val="1000"/>
              </a:spcBef>
              <a:spcAft>
                <a:spcPts val="0"/>
              </a:spcAft>
              <a:buSzPts val="2240"/>
              <a:buChar char="►"/>
            </a:pPr>
            <a:r>
              <a:rPr lang="en-GB" sz="2800"/>
              <a:t>Pencil control- dot to dots, colouring</a:t>
            </a:r>
            <a:endParaRPr/>
          </a:p>
          <a:p>
            <a:pPr marL="342900" lvl="0" indent="-342900" algn="l" rtl="0">
              <a:spcBef>
                <a:spcPts val="1000"/>
              </a:spcBef>
              <a:spcAft>
                <a:spcPts val="0"/>
              </a:spcAft>
              <a:buSzPts val="2240"/>
              <a:buChar char="►"/>
            </a:pPr>
            <a:r>
              <a:rPr lang="en-GB" sz="2800"/>
              <a:t>Verbal sentence structure and writing a couple of words. </a:t>
            </a:r>
            <a:endParaRPr/>
          </a:p>
          <a:p>
            <a:pPr marL="342900" lvl="0" indent="-342900" algn="l" rtl="0">
              <a:spcBef>
                <a:spcPts val="1000"/>
              </a:spcBef>
              <a:spcAft>
                <a:spcPts val="0"/>
              </a:spcAft>
              <a:buSzPts val="2240"/>
              <a:buChar char="►"/>
            </a:pPr>
            <a:r>
              <a:rPr lang="en-GB" sz="2800"/>
              <a:t>Fred fingers and Fred talk practise</a:t>
            </a:r>
            <a:endParaRPr sz="2800"/>
          </a:p>
        </p:txBody>
      </p:sp>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435</Words>
  <Application>Microsoft Office PowerPoint</Application>
  <PresentationFormat>Widescreen</PresentationFormat>
  <Paragraphs>37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Noto Sans Symbols</vt:lpstr>
      <vt:lpstr>Trebuchet MS</vt:lpstr>
      <vt:lpstr>Facet</vt:lpstr>
      <vt:lpstr>Supporting your child’s writing in Reception </vt:lpstr>
      <vt:lpstr>PowerPoint Presentation</vt:lpstr>
      <vt:lpstr>Writing in EYFS</vt:lpstr>
      <vt:lpstr>Hold a pencil effectively in preparation for fluent writing – using the tripod grip in almost all cases. </vt:lpstr>
      <vt:lpstr>Write recognisable letters, most of which are correctly formed. </vt:lpstr>
      <vt:lpstr>Spell words by identifying sounds in them and representing the sounds with a letter or letters. </vt:lpstr>
      <vt:lpstr>Write simple phrases and sentences that can be read by others.  </vt:lpstr>
      <vt:lpstr>Example video</vt:lpstr>
      <vt:lpstr>Almost inline with expected</vt:lpstr>
      <vt:lpstr>Working towards expected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your child’s writing in Reception </dc:title>
  <dc:creator>user1</dc:creator>
  <cp:lastModifiedBy>user1</cp:lastModifiedBy>
  <cp:revision>1</cp:revision>
  <dcterms:modified xsi:type="dcterms:W3CDTF">2024-05-15T11:10:14Z</dcterms:modified>
</cp:coreProperties>
</file>